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Proxima Nova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regular.fntdata"/><Relationship Id="rId25" Type="http://schemas.openxmlformats.org/officeDocument/2006/relationships/slide" Target="slides/slide20.xml"/><Relationship Id="rId28" Type="http://schemas.openxmlformats.org/officeDocument/2006/relationships/font" Target="fonts/ProximaNova-italic.fntdata"/><Relationship Id="rId27" Type="http://schemas.openxmlformats.org/officeDocument/2006/relationships/font" Target="fonts/ProximaNov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8f7341c65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c8f7341c65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98f1abc34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c98f1abc34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98f1abc34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98f1abc34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c8f7341c65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c8f7341c6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98f1abc34_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c98f1abc34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8f7341c65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c8f7341c65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c98f1abc34_2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c98f1abc34_2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98f1abc34_2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c98f1abc34_2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c98f1abc34_2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c98f1abc34_2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98f1abc34_2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c98f1abc34_2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98f1abc34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98f1abc34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98f1abc34_2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98f1abc34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98f1abc34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98f1abc34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98f1abc34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98f1abc34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98f1abc3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98f1abc3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98f1abc34_0_19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98f1abc34_0_19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8f7341c6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8f7341c6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98f1abc34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98f1abc34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98f1abc3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98f1abc3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Zorzal Final Presentation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Austin, Mark, Maria, Senem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5721"/>
            <a:ext cx="9143999" cy="281355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>
            <p:ph type="title"/>
          </p:nvPr>
        </p:nvSpPr>
        <p:spPr>
          <a:xfrm>
            <a:off x="464100" y="597425"/>
            <a:ext cx="8520600" cy="572700"/>
          </a:xfrm>
          <a:prstGeom prst="rect">
            <a:avLst/>
          </a:prstGeom>
          <a:solidFill>
            <a:srgbClr val="FFFFFF">
              <a:alpha val="85470"/>
            </a:srgbClr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Supply Chain in terms of Checkpoints, Actions, and Units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11700" y="896550"/>
            <a:ext cx="8520600" cy="1675200"/>
          </a:xfrm>
          <a:prstGeom prst="rect">
            <a:avLst/>
          </a:prstGeom>
          <a:solidFill>
            <a:srgbClr val="FFFFFF">
              <a:alpha val="85470"/>
            </a:srgbClr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 Work &amp; Progress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FFF">
              <a:alpha val="85470"/>
            </a:srgbClr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Year’s Prototype</a:t>
            </a:r>
            <a:endParaRPr/>
          </a:p>
        </p:txBody>
      </p: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311700" y="1152475"/>
            <a:ext cx="8520600" cy="3380700"/>
          </a:xfrm>
          <a:prstGeom prst="rect">
            <a:avLst/>
          </a:prstGeom>
          <a:solidFill>
            <a:srgbClr val="FFFFFF">
              <a:alpha val="8547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Functional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" sz="2300"/>
              <a:t>Could T</a:t>
            </a:r>
            <a:r>
              <a:rPr lang="en" sz="2300"/>
              <a:t>heoretically Track Cacao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" sz="2300"/>
              <a:t>Allowed for Form Entry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Not Robust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Not Intuitive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Most Importantly not Sustainable</a:t>
            </a:r>
            <a:endParaRPr sz="23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1900" y="456052"/>
            <a:ext cx="7282724" cy="405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rgbClr val="FFFFFF">
              <a:alpha val="8547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Emphasis on Sustainability of the Codebase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More Robust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More Intuitive</a:t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FFF">
              <a:alpha val="85470"/>
            </a:srgbClr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Year’s Version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350" y="1299100"/>
            <a:ext cx="7894800" cy="217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FFF">
              <a:alpha val="85470"/>
            </a:srgbClr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sp>
        <p:nvSpPr>
          <p:cNvPr id="164" name="Google Shape;16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rgbClr val="FFFFFF">
              <a:alpha val="8547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Started Testing Recently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Working on Incorporating Feedback from Tests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Trying to Encourage Early Adoption of App </a:t>
            </a:r>
            <a:endParaRPr sz="23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FFF">
              <a:alpha val="85470"/>
            </a:srgbClr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and Reflections</a:t>
            </a:r>
            <a:endParaRPr/>
          </a:p>
        </p:txBody>
      </p:sp>
      <p:sp>
        <p:nvSpPr>
          <p:cNvPr id="170" name="Google Shape;17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rgbClr val="FFFFFF">
              <a:alpha val="8547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Accelerated timeline</a:t>
            </a:r>
            <a:endParaRPr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Cacao season put pressure to integrate app earlier than planned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Rolled out features week by week to allow earlier use and feedback</a:t>
            </a:r>
            <a:endParaRPr sz="15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Differences in prior experience</a:t>
            </a:r>
            <a:endParaRPr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Challenge we were aware of coming into the project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Addressing</a:t>
            </a:r>
            <a:r>
              <a:rPr lang="en" sz="1500"/>
              <a:t> by providing additional resources and incorporating onboarding into development that isn’t time sensitive</a:t>
            </a:r>
            <a:endParaRPr sz="15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Ensuring representation of end-user needs</a:t>
            </a:r>
            <a:endParaRPr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Communicating primarily with Chuck overemphasized his needs for the app’s form and function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Direct communication with workers now occurs via WhatsApp</a:t>
            </a:r>
            <a:endParaRPr sz="1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FFF">
              <a:alpha val="85470"/>
            </a:srgbClr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 - Short Term</a:t>
            </a:r>
            <a:endParaRPr/>
          </a:p>
        </p:txBody>
      </p:sp>
      <p:sp>
        <p:nvSpPr>
          <p:cNvPr id="176" name="Google Shape;176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rgbClr val="FFFFFF">
              <a:alpha val="85470"/>
            </a:srgbClr>
          </a:solidFill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Develop mobile layout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End of spring break for initial version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Leverages majority of existing code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Provide comprehensive form layout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End of spring break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Encompasses only visual display - data collection and storage already implemented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Begin regular data exports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End of spring break for initial version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Exploring </a:t>
            </a:r>
            <a:r>
              <a:rPr lang="en"/>
              <a:t>Google Sheets API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Enable app-wide language settings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Week 2 of spring quarter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Lowest priority because forms are already in Spanish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FFF">
              <a:alpha val="85470"/>
            </a:srgbClr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 - Long Term</a:t>
            </a:r>
            <a:endParaRPr/>
          </a:p>
        </p:txBody>
      </p:sp>
      <p:sp>
        <p:nvSpPr>
          <p:cNvPr id="182" name="Google Shape;182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rgbClr val="FFFFFF">
              <a:alpha val="8547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Offer in-app configuration</a:t>
            </a:r>
            <a:endParaRPr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Primary goal for spring quarter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Necessary for long term use</a:t>
            </a:r>
            <a:endParaRPr sz="15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Establish comprehensive documentation and test coverage</a:t>
            </a:r>
            <a:endParaRPr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Prevent oversights when introducing changes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Documentation attached to code base facilitates future development and maintenance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Established project documentation readily available on large projects</a:t>
            </a:r>
            <a:endParaRPr sz="15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Ongoing revision and bug fixes</a:t>
            </a:r>
            <a:endParaRPr sz="1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FFF">
              <a:alpha val="85470"/>
            </a:srgbClr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Information &amp; The Problem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rgbClr val="FFFFFF">
              <a:alpha val="8547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Char char="●"/>
            </a:pPr>
            <a:r>
              <a:rPr lang="en" sz="2300">
                <a:solidFill>
                  <a:schemeClr val="accent2"/>
                </a:solidFill>
              </a:rPr>
              <a:t>Zorzal Cacao: cacao producers in the DR, located in a private reserve dedicated to conserving the Bicknell’s Thrush.</a:t>
            </a:r>
            <a:endParaRPr sz="2300">
              <a:solidFill>
                <a:schemeClr val="accent2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Char char="●"/>
            </a:pPr>
            <a:r>
              <a:rPr lang="en" sz="2300">
                <a:solidFill>
                  <a:schemeClr val="accent2"/>
                </a:solidFill>
              </a:rPr>
              <a:t>Problem: inefficient cacao tracking system</a:t>
            </a:r>
            <a:endParaRPr sz="2300">
              <a:solidFill>
                <a:schemeClr val="accent2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Char char="○"/>
            </a:pPr>
            <a:r>
              <a:rPr lang="en" sz="2300">
                <a:solidFill>
                  <a:schemeClr val="accent2"/>
                </a:solidFill>
              </a:rPr>
              <a:t>Little transparency</a:t>
            </a:r>
            <a:endParaRPr sz="2300">
              <a:solidFill>
                <a:schemeClr val="accent2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Char char="○"/>
            </a:pPr>
            <a:r>
              <a:rPr lang="en" sz="2300">
                <a:solidFill>
                  <a:schemeClr val="accent2"/>
                </a:solidFill>
              </a:rPr>
              <a:t>Things get lost</a:t>
            </a:r>
            <a:endParaRPr sz="2300">
              <a:solidFill>
                <a:schemeClr val="accent2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Char char="○"/>
            </a:pPr>
            <a:r>
              <a:rPr lang="en" sz="2300">
                <a:solidFill>
                  <a:schemeClr val="accent2"/>
                </a:solidFill>
              </a:rPr>
              <a:t>Losing money</a:t>
            </a:r>
            <a:endParaRPr sz="2300">
              <a:solidFill>
                <a:schemeClr val="accent2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Char char="●"/>
            </a:pPr>
            <a:r>
              <a:rPr lang="en" sz="2300">
                <a:solidFill>
                  <a:schemeClr val="accent2"/>
                </a:solidFill>
              </a:rPr>
              <a:t>Our job: to create a web-app that accurately and efficiently tracks the cacao across the supply chain</a:t>
            </a:r>
            <a:endParaRPr sz="23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FFF">
              <a:alpha val="85470"/>
            </a:srgbClr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rgbClr val="FFFFFF">
              <a:alpha val="8547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Char char="●"/>
            </a:pPr>
            <a:r>
              <a:rPr lang="en" sz="2300">
                <a:solidFill>
                  <a:schemeClr val="accent2"/>
                </a:solidFill>
              </a:rPr>
              <a:t>Floor workers scanning packages in and out</a:t>
            </a:r>
            <a:endParaRPr sz="2300">
              <a:solidFill>
                <a:schemeClr val="accent2"/>
              </a:solidFill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Char char="●"/>
            </a:pPr>
            <a:r>
              <a:rPr lang="en" sz="2300">
                <a:solidFill>
                  <a:schemeClr val="accent2"/>
                </a:solidFill>
              </a:rPr>
              <a:t>Quality control managers</a:t>
            </a:r>
            <a:endParaRPr sz="2300">
              <a:solidFill>
                <a:schemeClr val="accent2"/>
              </a:solidFill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Char char="●"/>
            </a:pPr>
            <a:r>
              <a:rPr lang="en" sz="2300">
                <a:solidFill>
                  <a:schemeClr val="accent2"/>
                </a:solidFill>
              </a:rPr>
              <a:t>Management/data analysts </a:t>
            </a:r>
            <a:endParaRPr sz="2300">
              <a:solidFill>
                <a:schemeClr val="accent2"/>
              </a:solidFill>
            </a:endParaRPr>
          </a:p>
          <a:p>
            <a:pPr indent="-3746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Char char="○"/>
            </a:pPr>
            <a:r>
              <a:rPr lang="en" sz="2300">
                <a:solidFill>
                  <a:schemeClr val="accent2"/>
                </a:solidFill>
              </a:rPr>
              <a:t>accessing raw data to evaluate trends</a:t>
            </a:r>
            <a:endParaRPr sz="2300">
              <a:solidFill>
                <a:schemeClr val="accent2"/>
              </a:solidFill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Char char="●"/>
            </a:pPr>
            <a:r>
              <a:rPr lang="en" sz="2300">
                <a:solidFill>
                  <a:schemeClr val="accent2"/>
                </a:solidFill>
              </a:rPr>
              <a:t>Zorzal Customers</a:t>
            </a:r>
            <a:endParaRPr sz="2300">
              <a:solidFill>
                <a:schemeClr val="accent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FFF">
              <a:alpha val="85470"/>
            </a:srgbClr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Stakeholders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rgbClr val="FFFFFF">
              <a:alpha val="8547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Char char="●"/>
            </a:pPr>
            <a:r>
              <a:rPr lang="en" sz="2300">
                <a:solidFill>
                  <a:schemeClr val="accent2"/>
                </a:solidFill>
              </a:rPr>
              <a:t>Zorzal</a:t>
            </a:r>
            <a:endParaRPr sz="2300">
              <a:solidFill>
                <a:schemeClr val="accent2"/>
              </a:solidFill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Char char="●"/>
            </a:pPr>
            <a:r>
              <a:rPr lang="en" sz="2300">
                <a:solidFill>
                  <a:schemeClr val="accent2"/>
                </a:solidFill>
              </a:rPr>
              <a:t>Oko Caribe</a:t>
            </a:r>
            <a:endParaRPr sz="2300">
              <a:solidFill>
                <a:schemeClr val="accent2"/>
              </a:solidFill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Char char="●"/>
            </a:pPr>
            <a:r>
              <a:rPr lang="en" sz="2300">
                <a:solidFill>
                  <a:schemeClr val="accent2"/>
                </a:solidFill>
              </a:rPr>
              <a:t>Farmers and the Reserve</a:t>
            </a:r>
            <a:endParaRPr sz="2300">
              <a:solidFill>
                <a:schemeClr val="accent2"/>
              </a:solidFill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Char char="●"/>
            </a:pPr>
            <a:r>
              <a:rPr lang="en" sz="2300">
                <a:solidFill>
                  <a:schemeClr val="accent2"/>
                </a:solidFill>
              </a:rPr>
              <a:t>Ministry of Environment and Natural Resources</a:t>
            </a:r>
            <a:endParaRPr sz="2300">
              <a:solidFill>
                <a:schemeClr val="accent2"/>
              </a:solidFill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Char char="●"/>
            </a:pPr>
            <a:r>
              <a:rPr lang="en" sz="2300">
                <a:solidFill>
                  <a:schemeClr val="accent2"/>
                </a:solidFill>
              </a:rPr>
              <a:t>Ministry of Agriculture</a:t>
            </a:r>
            <a:endParaRPr sz="23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41950" y="1151750"/>
            <a:ext cx="8520600" cy="1675200"/>
          </a:xfrm>
          <a:prstGeom prst="rect">
            <a:avLst/>
          </a:prstGeom>
          <a:solidFill>
            <a:srgbClr val="FFFFFF">
              <a:alpha val="85470"/>
            </a:srgbClr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Requirements &amp;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Specifications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/>
          <p:nvPr/>
        </p:nvSpPr>
        <p:spPr>
          <a:xfrm>
            <a:off x="558000" y="1739550"/>
            <a:ext cx="1951800" cy="1825200"/>
          </a:xfrm>
          <a:prstGeom prst="ellipse">
            <a:avLst/>
          </a:prstGeom>
          <a:solidFill>
            <a:srgbClr val="FFFFFF">
              <a:alpha val="854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8"/>
          <p:cNvSpPr/>
          <p:nvPr/>
        </p:nvSpPr>
        <p:spPr>
          <a:xfrm>
            <a:off x="2620200" y="1739550"/>
            <a:ext cx="1951800" cy="1825200"/>
          </a:xfrm>
          <a:prstGeom prst="ellipse">
            <a:avLst/>
          </a:prstGeom>
          <a:solidFill>
            <a:srgbClr val="FFFFFF">
              <a:alpha val="854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/>
          <p:nvPr/>
        </p:nvSpPr>
        <p:spPr>
          <a:xfrm>
            <a:off x="4682400" y="1739550"/>
            <a:ext cx="1951800" cy="1825200"/>
          </a:xfrm>
          <a:prstGeom prst="ellipse">
            <a:avLst/>
          </a:prstGeom>
          <a:solidFill>
            <a:srgbClr val="FFFFFF">
              <a:alpha val="854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/>
          <p:nvPr/>
        </p:nvSpPr>
        <p:spPr>
          <a:xfrm>
            <a:off x="6744600" y="1739550"/>
            <a:ext cx="1951800" cy="1825200"/>
          </a:xfrm>
          <a:prstGeom prst="ellipse">
            <a:avLst/>
          </a:prstGeom>
          <a:solidFill>
            <a:srgbClr val="FFFFFF">
              <a:alpha val="854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 txBox="1"/>
          <p:nvPr/>
        </p:nvSpPr>
        <p:spPr>
          <a:xfrm>
            <a:off x="825900" y="2134125"/>
            <a:ext cx="14160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Easy to understand and learn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2791825" y="2278800"/>
            <a:ext cx="1618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Convenience Intuitiveness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4950300" y="2134125"/>
            <a:ext cx="14160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Accuracy, Fault-   tolerant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" name="Google Shape;95;p18"/>
          <p:cNvSpPr txBox="1"/>
          <p:nvPr/>
        </p:nvSpPr>
        <p:spPr>
          <a:xfrm>
            <a:off x="7012500" y="2278800"/>
            <a:ext cx="14160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Fast Data Entry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" name="Google Shape;96;p18"/>
          <p:cNvSpPr txBox="1"/>
          <p:nvPr>
            <p:ph type="title"/>
          </p:nvPr>
        </p:nvSpPr>
        <p:spPr>
          <a:xfrm>
            <a:off x="464100" y="597425"/>
            <a:ext cx="8520600" cy="572700"/>
          </a:xfrm>
          <a:prstGeom prst="rect">
            <a:avLst/>
          </a:prstGeom>
          <a:solidFill>
            <a:srgbClr val="FFFFFF">
              <a:alpha val="85470"/>
            </a:srgbClr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5721"/>
            <a:ext cx="9143999" cy="281355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>
            <p:ph type="title"/>
          </p:nvPr>
        </p:nvSpPr>
        <p:spPr>
          <a:xfrm>
            <a:off x="464100" y="597425"/>
            <a:ext cx="8520600" cy="572700"/>
          </a:xfrm>
          <a:prstGeom prst="rect">
            <a:avLst/>
          </a:prstGeom>
          <a:solidFill>
            <a:srgbClr val="FFFFFF">
              <a:alpha val="85470"/>
            </a:srgbClr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Supply Chain Step by Step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/>
          <p:nvPr/>
        </p:nvSpPr>
        <p:spPr>
          <a:xfrm>
            <a:off x="1533900" y="1739550"/>
            <a:ext cx="1951800" cy="1825200"/>
          </a:xfrm>
          <a:prstGeom prst="ellipse">
            <a:avLst/>
          </a:prstGeom>
          <a:solidFill>
            <a:srgbClr val="FFFFFF">
              <a:alpha val="854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0"/>
          <p:cNvSpPr/>
          <p:nvPr/>
        </p:nvSpPr>
        <p:spPr>
          <a:xfrm>
            <a:off x="3596100" y="1739550"/>
            <a:ext cx="1951800" cy="1825200"/>
          </a:xfrm>
          <a:prstGeom prst="ellipse">
            <a:avLst/>
          </a:prstGeom>
          <a:solidFill>
            <a:srgbClr val="FFFFFF">
              <a:alpha val="854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5658300" y="1739550"/>
            <a:ext cx="1951800" cy="1825200"/>
          </a:xfrm>
          <a:prstGeom prst="ellipse">
            <a:avLst/>
          </a:prstGeom>
          <a:solidFill>
            <a:srgbClr val="FFFFFF">
              <a:alpha val="854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0"/>
          <p:cNvSpPr txBox="1"/>
          <p:nvPr/>
        </p:nvSpPr>
        <p:spPr>
          <a:xfrm>
            <a:off x="1617150" y="2049450"/>
            <a:ext cx="1785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Barcode generation     and scanning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3679350" y="2080050"/>
            <a:ext cx="17853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Ability to enter additional finer data with forms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5926200" y="2113500"/>
            <a:ext cx="14160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Data display and product lookup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FFF">
              <a:alpha val="85470"/>
            </a:srgbClr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FFF">
              <a:alpha val="85470"/>
            </a:srgbClr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 Operating System</a:t>
            </a:r>
            <a:endParaRPr/>
          </a:p>
        </p:txBody>
      </p:sp>
      <p:sp>
        <p:nvSpPr>
          <p:cNvPr id="119" name="Google Shape;119;p21"/>
          <p:cNvSpPr/>
          <p:nvPr/>
        </p:nvSpPr>
        <p:spPr>
          <a:xfrm>
            <a:off x="1533900" y="1739550"/>
            <a:ext cx="1951800" cy="1825200"/>
          </a:xfrm>
          <a:prstGeom prst="ellipse">
            <a:avLst/>
          </a:prstGeom>
          <a:solidFill>
            <a:srgbClr val="FFFFFF">
              <a:alpha val="854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1"/>
          <p:cNvSpPr/>
          <p:nvPr/>
        </p:nvSpPr>
        <p:spPr>
          <a:xfrm>
            <a:off x="3596100" y="1739550"/>
            <a:ext cx="1951800" cy="1825200"/>
          </a:xfrm>
          <a:prstGeom prst="ellipse">
            <a:avLst/>
          </a:prstGeom>
          <a:solidFill>
            <a:srgbClr val="FFFFFF">
              <a:alpha val="854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1"/>
          <p:cNvSpPr/>
          <p:nvPr/>
        </p:nvSpPr>
        <p:spPr>
          <a:xfrm>
            <a:off x="5658300" y="1739550"/>
            <a:ext cx="1951800" cy="1825200"/>
          </a:xfrm>
          <a:prstGeom prst="ellipse">
            <a:avLst/>
          </a:prstGeom>
          <a:solidFill>
            <a:srgbClr val="FFFFFF">
              <a:alpha val="854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1"/>
          <p:cNvSpPr txBox="1"/>
          <p:nvPr/>
        </p:nvSpPr>
        <p:spPr>
          <a:xfrm>
            <a:off x="1617150" y="2049450"/>
            <a:ext cx="1785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Tolerance to limited internet connection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3" name="Google Shape;123;p21"/>
          <p:cNvSpPr txBox="1"/>
          <p:nvPr/>
        </p:nvSpPr>
        <p:spPr>
          <a:xfrm>
            <a:off x="3679350" y="2049450"/>
            <a:ext cx="17853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Reliability, Minimal Maintenance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" name="Google Shape;124;p21"/>
          <p:cNvSpPr txBox="1"/>
          <p:nvPr/>
        </p:nvSpPr>
        <p:spPr>
          <a:xfrm>
            <a:off x="5792250" y="2388450"/>
            <a:ext cx="1683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Sustainability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